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FF1F5-1FC7-463F-B74C-9A6A5C82907B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320E6-34A8-43A9-ADB6-AAC16D163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320E6-34A8-43A9-ADB6-AAC16D163D4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76250"/>
            <a:ext cx="7086600" cy="1276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C2FA7-BE15-48AC-A328-647280493165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9F8A8-6841-48BA-AD93-CBE4A1212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1143000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8000" b="1" dirty="0" smtClean="0">
                <a:solidFill>
                  <a:srgbClr val="00B0F0"/>
                </a:solidFill>
              </a:rPr>
              <a:t>THE NARCOTICS</a:t>
            </a:r>
            <a:endParaRPr lang="en-US" sz="8000" b="1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3352800"/>
            <a:ext cx="7848600" cy="1981200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D. THIRUMALA</a:t>
            </a:r>
          </a:p>
          <a:p>
            <a:pPr algn="r">
              <a:buNone/>
            </a:pPr>
            <a:r>
              <a:rPr lang="en-US" sz="2600" b="1" dirty="0" smtClean="0">
                <a:solidFill>
                  <a:schemeClr val="accent2"/>
                </a:solidFill>
              </a:rPr>
              <a:t>M.PHARM(</a:t>
            </a:r>
            <a:r>
              <a:rPr lang="en-US" sz="2600" b="1" dirty="0" err="1" smtClean="0">
                <a:solidFill>
                  <a:schemeClr val="accent2"/>
                </a:solidFill>
              </a:rPr>
              <a:t>Ph.D</a:t>
            </a:r>
            <a:r>
              <a:rPr lang="en-US" sz="2600" b="1" dirty="0" smtClean="0">
                <a:solidFill>
                  <a:schemeClr val="accent2"/>
                </a:solidFill>
              </a:rPr>
              <a:t>)</a:t>
            </a:r>
          </a:p>
          <a:p>
            <a:pPr algn="r">
              <a:buNone/>
            </a:pPr>
            <a:r>
              <a:rPr lang="en-US" sz="2600" b="1" dirty="0" smtClean="0">
                <a:solidFill>
                  <a:schemeClr val="accent2"/>
                </a:solidFill>
              </a:rPr>
              <a:t>Assistant Professor</a:t>
            </a:r>
          </a:p>
          <a:p>
            <a:pPr algn="r">
              <a:buNone/>
            </a:pPr>
            <a:r>
              <a:rPr lang="en-US" sz="2600" b="1" dirty="0" smtClean="0">
                <a:solidFill>
                  <a:schemeClr val="accent2"/>
                </a:solidFill>
              </a:rPr>
              <a:t>Department of Pharmaceutical Chemistry</a:t>
            </a:r>
            <a:endParaRPr lang="en-US" sz="2600" b="1" dirty="0">
              <a:solidFill>
                <a:schemeClr val="accent2"/>
              </a:solidFill>
            </a:endParaRPr>
          </a:p>
        </p:txBody>
      </p:sp>
      <p:pic>
        <p:nvPicPr>
          <p:cNvPr id="10241" name="Picture 1" descr="C:\Users\staff\Desktop\college_logo-removebg-preview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81000"/>
            <a:ext cx="2771775" cy="1409700"/>
          </a:xfrm>
          <a:prstGeom prst="rect">
            <a:avLst/>
          </a:prstGeom>
          <a:noFill/>
        </p:spPr>
      </p:pic>
      <p:pic>
        <p:nvPicPr>
          <p:cNvPr id="10242" name="Picture 2" descr="C:\Users\staff\Desktop\logo\logo-7-removebg-preview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352800"/>
            <a:ext cx="2362200" cy="23517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It’s Important...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000"/>
              <a:t>to reduce a patient’s pain threshold</a:t>
            </a:r>
          </a:p>
          <a:p>
            <a:r>
              <a:rPr lang="en-US" sz="2000"/>
              <a:t>so that they may recover faster</a:t>
            </a:r>
          </a:p>
          <a:p>
            <a:r>
              <a:rPr lang="en-US" sz="2000"/>
              <a:t>so that they may respond to other medications better</a:t>
            </a:r>
          </a:p>
          <a:p>
            <a:r>
              <a:rPr lang="en-US" sz="2000"/>
              <a:t>remember...the CNS and other organ systems are “always” affected</a:t>
            </a:r>
          </a:p>
        </p:txBody>
      </p:sp>
      <p:graphicFrame>
        <p:nvGraphicFramePr>
          <p:cNvPr id="15364" name="Object 4"/>
          <p:cNvGraphicFramePr>
            <a:graphicFrameLocks/>
          </p:cNvGraphicFramePr>
          <p:nvPr>
            <p:ph type="clipArt" sz="half" idx="2"/>
          </p:nvPr>
        </p:nvGraphicFramePr>
        <p:xfrm>
          <a:off x="4648200" y="2193925"/>
          <a:ext cx="3797300" cy="3678238"/>
        </p:xfrm>
        <a:graphic>
          <a:graphicData uri="http://schemas.openxmlformats.org/presentationml/2006/ole">
            <p:oleObj spid="_x0000_s1026" name="Microsoft ClipArt Gallery" r:id="rId3" imgW="3644900" imgH="353060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“pain killers” since they block pain or alter pain perception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Derived from Opium Poppy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 in central nervous system depression, i.e., decreased RR, and diminished sensorium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 smtClean="0"/>
              <a:t>Narcotics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/>
              <a:t>Morphine</a:t>
            </a:r>
          </a:p>
          <a:p>
            <a:pPr algn="ctr"/>
            <a:r>
              <a:rPr lang="en-US" dirty="0"/>
              <a:t>Codeine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Semi-Synthetic narcotics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2895600"/>
          </a:xfrm>
          <a:noFill/>
          <a:ln/>
        </p:spPr>
        <p:txBody>
          <a:bodyPr/>
          <a:lstStyle/>
          <a:p>
            <a:r>
              <a:rPr lang="en-US"/>
              <a:t>Are derived from opium poppy, but contain chemical additions</a:t>
            </a:r>
          </a:p>
          <a:p>
            <a:r>
              <a:rPr lang="en-US"/>
              <a:t>Hydromorphone is an example</a:t>
            </a:r>
          </a:p>
          <a:p>
            <a:r>
              <a:rPr lang="en-US"/>
              <a:t>Do not have the “strength” charactersitics of natural opiates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The Synthetic Narcotics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772400" cy="1905000"/>
          </a:xfrm>
          <a:noFill/>
          <a:ln/>
        </p:spPr>
        <p:txBody>
          <a:bodyPr/>
          <a:lstStyle/>
          <a:p>
            <a:r>
              <a:rPr lang="en-US"/>
              <a:t>Made by chemists and are similar in chemical structure to the opiates</a:t>
            </a:r>
          </a:p>
          <a:p>
            <a:r>
              <a:rPr lang="en-US"/>
              <a:t>Meperidine (Demoral) is an 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Naturally occurring opiates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00400"/>
            <a:ext cx="7772400" cy="1905000"/>
          </a:xfrm>
          <a:noFill/>
          <a:ln/>
        </p:spPr>
        <p:txBody>
          <a:bodyPr/>
          <a:lstStyle/>
          <a:p>
            <a:r>
              <a:rPr lang="en-US"/>
              <a:t>Endorphins, enkephalins, dynorphins</a:t>
            </a:r>
          </a:p>
          <a:p>
            <a:r>
              <a:rPr lang="en-US"/>
              <a:t>Either work as the body’s natural pain killers or alter pain perception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REMEMBER!!!!!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/>
              <a:t>The natural narcotics are “</a:t>
            </a:r>
            <a:r>
              <a:rPr lang="en-US" b="1" i="1"/>
              <a:t>fat soluble</a:t>
            </a:r>
            <a:r>
              <a:rPr lang="en-US"/>
              <a:t>”.</a:t>
            </a:r>
          </a:p>
          <a:p>
            <a:r>
              <a:rPr lang="en-US"/>
              <a:t>If most of our patients have right congestive heart failure, and eventual hepatomegaly(swollen livers), narcotics administered to these patients will have a longer half-life, that is...</a:t>
            </a:r>
            <a:r>
              <a:rPr lang="en-US" b="1">
                <a:solidFill>
                  <a:schemeClr val="hlink"/>
                </a:solidFill>
                <a:latin typeface="Arial" charset="0"/>
              </a:rPr>
              <a:t>the narcotic will remain in the body longer</a:t>
            </a:r>
            <a:r>
              <a:rPr lang="en-US"/>
              <a:t>...not necessarily good, if we’re weaning the patient from life support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Non-Narcotic Analgesics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NSAID’s (non-steroidal anti-inflammatory drugs)</a:t>
            </a:r>
          </a:p>
          <a:p>
            <a:r>
              <a:rPr lang="en-US"/>
              <a:t>Examples include Advil® (Ibuprofin), Aleve® (Naproxen)and aspirin (salicylic acid).</a:t>
            </a:r>
          </a:p>
          <a:p>
            <a:r>
              <a:rPr lang="en-US"/>
              <a:t>Not only are analgesics, but are antipyretic (decrease core body temperature).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Acetaminophen (Tylenol®)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Is NOT an NSAID.</a:t>
            </a:r>
          </a:p>
          <a:p>
            <a:r>
              <a:rPr lang="en-US"/>
              <a:t>Has analgesic and antipyretic properties.</a:t>
            </a:r>
          </a:p>
          <a:p>
            <a:r>
              <a:rPr lang="en-US"/>
              <a:t>The real danger with this drug is overdose--hepatic damage.</a:t>
            </a:r>
          </a:p>
          <a:p>
            <a:r>
              <a:rPr lang="en-US"/>
              <a:t>The treatment for overdose is N-acetyl cysteine (Mucomyst®).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291</Words>
  <Application>Microsoft Office PowerPoint</Application>
  <PresentationFormat>On-screen Show (4:3)</PresentationFormat>
  <Paragraphs>39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Microsoft ClipArt Gallery</vt:lpstr>
      <vt:lpstr>  THE NARCOTICS</vt:lpstr>
      <vt:lpstr>Slide 2</vt:lpstr>
      <vt:lpstr>The Narcotics</vt:lpstr>
      <vt:lpstr>Semi-Synthetic narcotics</vt:lpstr>
      <vt:lpstr>The Synthetic Narcotics</vt:lpstr>
      <vt:lpstr>Naturally occurring opiates</vt:lpstr>
      <vt:lpstr>REMEMBER!!!!!</vt:lpstr>
      <vt:lpstr>Non-Narcotic Analgesics</vt:lpstr>
      <vt:lpstr>Acetaminophen (Tylenol®)</vt:lpstr>
      <vt:lpstr>It’s Important...</vt:lpstr>
    </vt:vector>
  </TitlesOfParts>
  <Company>KRISHNAUNIVERSITY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COMPUTERCENTRE</dc:creator>
  <cp:lastModifiedBy>article</cp:lastModifiedBy>
  <cp:revision>8</cp:revision>
  <dcterms:created xsi:type="dcterms:W3CDTF">2009-10-22T08:56:45Z</dcterms:created>
  <dcterms:modified xsi:type="dcterms:W3CDTF">2022-05-07T12:29:51Z</dcterms:modified>
</cp:coreProperties>
</file>